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4" roundtripDataSignature="AMtx7mjdLlKHTF3Frsoi82RFCc0I4e6Q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1" i="0" lang="ru-RU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6"/>
          <p:cNvSpPr txBox="1"/>
          <p:nvPr>
            <p:ph type="ctrTitle"/>
          </p:nvPr>
        </p:nvSpPr>
        <p:spPr>
          <a:xfrm>
            <a:off x="464234" y="381001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228600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6"/>
          <p:cNvSpPr txBox="1"/>
          <p:nvPr>
            <p:ph idx="1" type="subTitle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24687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240"/>
              <a:buNone/>
              <a:defRPr/>
            </a:lvl1pPr>
            <a:lvl2pPr lvl="1" algn="ctr">
              <a:spcBef>
                <a:spcPts val="400"/>
              </a:spcBef>
              <a:spcAft>
                <a:spcPts val="0"/>
              </a:spcAft>
              <a:buSzPts val="162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36"/>
          <p:cNvSpPr txBox="1"/>
          <p:nvPr>
            <p:ph idx="10" type="dt"/>
          </p:nvPr>
        </p:nvSpPr>
        <p:spPr>
          <a:xfrm>
            <a:off x="5562600" y="650875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300">
                <a:solidFill>
                  <a:srgbClr val="B9BBB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6"/>
          <p:cNvSpPr txBox="1"/>
          <p:nvPr>
            <p:ph idx="12" type="sldNum"/>
          </p:nvPr>
        </p:nvSpPr>
        <p:spPr>
          <a:xfrm>
            <a:off x="8639175" y="6508750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1" name="Google Shape;21;p36"/>
          <p:cNvSpPr txBox="1"/>
          <p:nvPr>
            <p:ph idx="11" type="ftr"/>
          </p:nvPr>
        </p:nvSpPr>
        <p:spPr>
          <a:xfrm>
            <a:off x="1600200" y="6508750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showMasterSp="0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8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0"/>
              </a:spcBef>
              <a:spcAft>
                <a:spcPts val="0"/>
              </a:spcAft>
              <a:buSzPts val="1260"/>
              <a:buChar char="⦿"/>
              <a:defRPr/>
            </a:lvl1pPr>
            <a:lvl2pPr indent="-331469" lvl="1" marL="914400" algn="l">
              <a:spcBef>
                <a:spcPts val="400"/>
              </a:spcBef>
              <a:spcAft>
                <a:spcPts val="0"/>
              </a:spcAft>
              <a:buSzPts val="1620"/>
              <a:buChar char="•"/>
              <a:defRPr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2" name="Google Shape;32;p38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300">
                <a:solidFill>
                  <a:srgbClr val="B9BBB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8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8"/>
          <p:cNvSpPr txBox="1"/>
          <p:nvPr>
            <p:ph idx="12" type="sldNum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fmla="val 11807" name="adj1"/>
              <a:gd fmla="val 0" name="adj2"/>
            </a:avLst>
          </a:prstGeom>
          <a:solidFill>
            <a:srgbClr val="878878">
              <a:alpha val="64705"/>
            </a:srgbClr>
          </a:solidFill>
          <a:ln cap="rnd" cmpd="sng" w="11000">
            <a:solidFill>
              <a:srgbClr val="9B9F8D">
                <a:alpha val="8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" name="Google Shape;11;p35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2" name="Google Shape;12;p35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Rockwell"/>
              <a:buChar char="•"/>
              <a:defRPr b="0" i="0" sz="2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0" type="dt"/>
          </p:nvPr>
        </p:nvSpPr>
        <p:spPr>
          <a:xfrm>
            <a:off x="5562600" y="650875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rgbClr val="B9BBB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5"/>
          <p:cNvSpPr txBox="1"/>
          <p:nvPr>
            <p:ph idx="12" type="sldNum"/>
          </p:nvPr>
        </p:nvSpPr>
        <p:spPr>
          <a:xfrm>
            <a:off x="8639175" y="6508750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 cap="none" strike="noStrik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35"/>
          <p:cNvSpPr txBox="1"/>
          <p:nvPr>
            <p:ph idx="11" type="ftr"/>
          </p:nvPr>
        </p:nvSpPr>
        <p:spPr>
          <a:xfrm>
            <a:off x="1600200" y="6508750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7"/>
          <p:cNvSpPr txBox="1"/>
          <p:nvPr/>
        </p:nvSpPr>
        <p:spPr>
          <a:xfrm>
            <a:off x="588962" y="1423987"/>
            <a:ext cx="8001000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7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25" name="Google Shape;25;p37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Rockwell"/>
              <a:buChar char="•"/>
              <a:defRPr b="0" i="0" sz="2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26" name="Google Shape;26;p37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>
                <a:solidFill>
                  <a:srgbClr val="B9BBB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7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7"/>
          <p:cNvSpPr txBox="1"/>
          <p:nvPr>
            <p:ph idx="12" type="sldNum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  <a:defRPr b="0" i="0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kk.wikipedia.org/wiki/%D0%9D%D0%B5%D0%BC%D1%96%D1%81_%D1%82%D1%96%D0%BB%D1%96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"/>
          <p:cNvSpPr txBox="1"/>
          <p:nvPr/>
        </p:nvSpPr>
        <p:spPr>
          <a:xfrm>
            <a:off x="611250" y="2709375"/>
            <a:ext cx="7921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47887" lvl="0" marL="21478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ts val="3200"/>
              <a:buFont typeface="Arial"/>
              <a:buNone/>
            </a:pPr>
            <a:r>
              <a:rPr lang="ru-RU" sz="3300">
                <a:solidFill>
                  <a:srgbClr val="31790D"/>
                </a:solidFill>
                <a:latin typeface="Cambria"/>
                <a:ea typeface="Cambria"/>
                <a:cs typeface="Cambria"/>
                <a:sym typeface="Cambria"/>
              </a:rPr>
              <a:t>Тақырып 3. Топографиялық пландар мен карталар</a:t>
            </a:r>
            <a:endParaRPr sz="1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"/>
          <p:cNvSpPr txBox="1"/>
          <p:nvPr>
            <p:ph idx="4294967295" type="title"/>
          </p:nvPr>
        </p:nvSpPr>
        <p:spPr>
          <a:xfrm>
            <a:off x="457200" y="44624"/>
            <a:ext cx="8229600" cy="6322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A311"/>
              </a:buClr>
              <a:buSzPts val="4140"/>
              <a:buFont typeface="Rockwell"/>
              <a:buNone/>
            </a:pPr>
            <a:r>
              <a:rPr b="1" i="0" lang="ru-RU" sz="3040" u="none" cap="none" strike="noStrike">
                <a:solidFill>
                  <a:srgbClr val="42A311"/>
                </a:solidFill>
                <a:latin typeface="Rockwell"/>
                <a:ea typeface="Rockwell"/>
                <a:cs typeface="Rockwell"/>
                <a:sym typeface="Rockwell"/>
              </a:rPr>
              <a:t>Масштаб</a:t>
            </a:r>
            <a:r>
              <a:rPr b="1" lang="ru-RU" sz="3040">
                <a:solidFill>
                  <a:srgbClr val="42A311"/>
                </a:solidFill>
              </a:rPr>
              <a:t>тар және олардың дәлдіктері</a:t>
            </a:r>
            <a:endParaRPr b="1" i="0" sz="2740" u="none" cap="none" strike="noStrike">
              <a:solidFill>
                <a:srgbClr val="42A31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5" name="Google Shape;45;p2"/>
          <p:cNvSpPr txBox="1"/>
          <p:nvPr>
            <p:ph idx="1" type="body"/>
          </p:nvPr>
        </p:nvSpPr>
        <p:spPr>
          <a:xfrm>
            <a:off x="291025" y="1104112"/>
            <a:ext cx="8229600" cy="15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50">
                <a:solidFill>
                  <a:srgbClr val="202122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Масштаб (</a:t>
            </a:r>
            <a:r>
              <a:rPr lang="ru-RU" sz="2150">
                <a:solidFill>
                  <a:srgbClr val="0645AD"/>
                </a:solidFill>
                <a:highlight>
                  <a:schemeClr val="lt1"/>
                </a:highlight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нем.</a:t>
            </a:r>
            <a:r>
              <a:rPr lang="ru-RU" sz="2150">
                <a:solidFill>
                  <a:srgbClr val="202122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 Maßstab. Maß — өлшеуіш, мөлшер және Stab — таяқ)— сызба, жоспардағы аэрофототүсірудегі немесе картадағы кесінді ұзындығының сол кесіндінің нақты ұзындығына қатынасы.</a:t>
            </a:r>
            <a:endParaRPr sz="3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0" y="8286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660400" y="3284537"/>
            <a:ext cx="82296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⦿"/>
            </a:pPr>
            <a:r>
              <a:rPr b="1" i="0" lang="ru-RU" sz="2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      Масштаб </a:t>
            </a:r>
            <a:r>
              <a:rPr b="0" i="0" lang="ru-RU" sz="2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</a:t>
            </a:r>
            <a:r>
              <a:rPr b="0" i="0" lang="ru-RU" sz="2800" u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</a:t>
            </a:r>
            <a:r>
              <a:rPr lang="ru-RU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план</a:t>
            </a:r>
            <a:r>
              <a:rPr b="0" i="0" lang="ru-RU" sz="2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/ </a:t>
            </a:r>
            <a:r>
              <a:rPr b="0" i="0" lang="ru-RU" sz="2800" u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 </a:t>
            </a:r>
            <a:r>
              <a:rPr lang="ru-RU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жергілікті жер</a:t>
            </a:r>
            <a:endParaRPr/>
          </a:p>
        </p:txBody>
      </p:sp>
      <p:sp>
        <p:nvSpPr>
          <p:cNvPr id="48" name="Google Shape;48;p2"/>
          <p:cNvSpPr txBox="1"/>
          <p:nvPr/>
        </p:nvSpPr>
        <p:spPr>
          <a:xfrm>
            <a:off x="457200" y="3998912"/>
            <a:ext cx="8229600" cy="500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54" name="Google Shape;54;p3"/>
          <p:cNvSpPr txBox="1"/>
          <p:nvPr>
            <p:ph idx="4294967295" type="title"/>
          </p:nvPr>
        </p:nvSpPr>
        <p:spPr>
          <a:xfrm>
            <a:off x="251520" y="228600"/>
            <a:ext cx="8229600" cy="7267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5486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A311"/>
              </a:buClr>
              <a:buSzPct val="100000"/>
              <a:buFont typeface="Rockwell"/>
              <a:buNone/>
            </a:pPr>
            <a:r>
              <a:rPr b="1" lang="ru-RU">
                <a:solidFill>
                  <a:srgbClr val="42A311"/>
                </a:solidFill>
              </a:rPr>
              <a:t>             Сандық масштаб</a:t>
            </a:r>
            <a:endParaRPr b="1" i="0" sz="4600" u="none" cap="none" strike="noStrike">
              <a:solidFill>
                <a:srgbClr val="42A31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" name="Google Shape;55;p3"/>
          <p:cNvSpPr txBox="1"/>
          <p:nvPr>
            <p:ph idx="1" type="body"/>
          </p:nvPr>
        </p:nvSpPr>
        <p:spPr>
          <a:xfrm>
            <a:off x="457200" y="981075"/>
            <a:ext cx="8229600" cy="1997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Noto Sans Symbols"/>
              <a:buChar char="⦿"/>
            </a:pPr>
            <a:r>
              <a:rPr b="1" i="0" lang="ru-RU" sz="2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</a:t>
            </a:r>
            <a:r>
              <a:rPr lang="ru-RU" sz="2200">
                <a:solidFill>
                  <a:schemeClr val="dk1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андық масштаб бөлшек түрінде жазылады, оның алымында бірлік, ал бөлгіште проекцияның төмендеу дәрежесі болады. Мысалы, 1:5000 масштабы жоспарда 1 см жердегі 5000 см (50 м) сәйкес келетінін көрсетеді.</a:t>
            </a:r>
            <a:endParaRPr sz="3800">
              <a:solidFill>
                <a:schemeClr val="dk1"/>
              </a:solidFill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 txBox="1"/>
          <p:nvPr/>
        </p:nvSpPr>
        <p:spPr>
          <a:xfrm>
            <a:off x="0" y="8286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0375" y="2997200"/>
            <a:ext cx="3143250" cy="11144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7762" y="4292600"/>
            <a:ext cx="6848475" cy="877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67" name="Google Shape;67;p4"/>
          <p:cNvSpPr txBox="1"/>
          <p:nvPr>
            <p:ph idx="4294967295"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5486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A311"/>
              </a:buClr>
              <a:buSzPts val="4600"/>
              <a:buFont typeface="Rockwell"/>
              <a:buNone/>
            </a:pPr>
            <a:r>
              <a:rPr b="1" lang="ru-RU">
                <a:solidFill>
                  <a:srgbClr val="42A311"/>
                </a:solidFill>
              </a:rPr>
              <a:t>          Атаулы масштаб</a:t>
            </a:r>
            <a:endParaRPr b="1" i="0" sz="4600" u="none" cap="none" strike="noStrike">
              <a:solidFill>
                <a:srgbClr val="42A31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8" name="Google Shape;68;p4"/>
          <p:cNvSpPr txBox="1"/>
          <p:nvPr>
            <p:ph idx="1" type="body"/>
          </p:nvPr>
        </p:nvSpPr>
        <p:spPr>
          <a:xfrm>
            <a:off x="473075" y="1477962"/>
            <a:ext cx="8229600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9210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Атаулы масштаб жоспарда 1 см сәйкес келетін жердегі қашықтықты көрсетеді. </a:t>
            </a:r>
            <a:endParaRPr sz="3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9" name="Google Shape;69;p4"/>
          <p:cNvSpPr txBox="1"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0" y="8286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4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500062" y="2781300"/>
            <a:ext cx="8229600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b="1" lang="ru-RU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</a:t>
            </a:r>
            <a:r>
              <a:rPr b="1" i="0" lang="ru-RU" sz="2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/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 1 : 10 000</a:t>
            </a:r>
            <a:endParaRPr/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 сантиметр</a:t>
            </a:r>
            <a:r>
              <a:rPr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де</a:t>
            </a:r>
            <a:r>
              <a:rPr b="0" i="0" lang="ru-RU" sz="24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100 мет</a:t>
            </a:r>
            <a:r>
              <a:rPr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р</a:t>
            </a:r>
            <a:r>
              <a:rPr b="0" i="0" lang="ru-RU" sz="24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79" name="Google Shape;79;p5"/>
          <p:cNvSpPr txBox="1"/>
          <p:nvPr>
            <p:ph idx="4294967295"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3975" lvl="0" marL="5397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A311"/>
              </a:buClr>
              <a:buSzPts val="4600"/>
              <a:buFont typeface="Rockwell"/>
              <a:buNone/>
            </a:pPr>
            <a:r>
              <a:rPr b="0" i="0" lang="ru-RU" sz="4600" u="none" cap="none" strike="noStrike">
                <a:solidFill>
                  <a:srgbClr val="42A311"/>
                </a:solidFill>
                <a:latin typeface="Rockwell"/>
                <a:ea typeface="Rockwell"/>
                <a:cs typeface="Rockwell"/>
                <a:sym typeface="Rockwell"/>
              </a:rPr>
              <a:t>Графи</a:t>
            </a:r>
            <a:r>
              <a:rPr lang="ru-RU">
                <a:solidFill>
                  <a:srgbClr val="42A311"/>
                </a:solidFill>
              </a:rPr>
              <a:t>калық масштабтар</a:t>
            </a:r>
            <a:endParaRPr b="0" i="0" sz="4600" u="none" cap="none" strike="noStrike">
              <a:solidFill>
                <a:srgbClr val="42A31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80" name="Google Shape;80;p5"/>
          <p:cNvSpPr txBox="1"/>
          <p:nvPr>
            <p:ph idx="1" type="body"/>
          </p:nvPr>
        </p:nvSpPr>
        <p:spPr>
          <a:xfrm>
            <a:off x="468312" y="1412875"/>
            <a:ext cx="8229600" cy="1354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921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Сызықтық масштаб-тең бөліктерге бөлінген масштабты сызғыш түріндегі графикалық масштаб.</a:t>
            </a:r>
            <a:endParaRPr sz="4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81" name="Google Shape;81;p5"/>
          <p:cNvCxnSpPr/>
          <p:nvPr/>
        </p:nvCxnSpPr>
        <p:spPr>
          <a:xfrm>
            <a:off x="1322387" y="4068762"/>
            <a:ext cx="5857875" cy="1587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2" name="Google Shape;82;p5"/>
          <p:cNvCxnSpPr/>
          <p:nvPr/>
        </p:nvCxnSpPr>
        <p:spPr>
          <a:xfrm>
            <a:off x="1328737" y="3925887"/>
            <a:ext cx="5857875" cy="1587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3" name="Google Shape;83;p5"/>
          <p:cNvCxnSpPr/>
          <p:nvPr/>
        </p:nvCxnSpPr>
        <p:spPr>
          <a:xfrm rot="5400000">
            <a:off x="1214437" y="3962400"/>
            <a:ext cx="2143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4" name="Google Shape;84;p5"/>
          <p:cNvCxnSpPr/>
          <p:nvPr/>
        </p:nvCxnSpPr>
        <p:spPr>
          <a:xfrm rot="5400000">
            <a:off x="2430462" y="3960812"/>
            <a:ext cx="2143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5" name="Google Shape;85;p5"/>
          <p:cNvCxnSpPr/>
          <p:nvPr/>
        </p:nvCxnSpPr>
        <p:spPr>
          <a:xfrm rot="5400000">
            <a:off x="3644900" y="3960812"/>
            <a:ext cx="2143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6" name="Google Shape;86;p5"/>
          <p:cNvCxnSpPr/>
          <p:nvPr/>
        </p:nvCxnSpPr>
        <p:spPr>
          <a:xfrm rot="5400000">
            <a:off x="4787900" y="3960812"/>
            <a:ext cx="2143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" name="Google Shape;87;p5"/>
          <p:cNvCxnSpPr/>
          <p:nvPr/>
        </p:nvCxnSpPr>
        <p:spPr>
          <a:xfrm rot="5400000">
            <a:off x="5930900" y="3960812"/>
            <a:ext cx="2143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" name="Google Shape;88;p5"/>
          <p:cNvCxnSpPr/>
          <p:nvPr/>
        </p:nvCxnSpPr>
        <p:spPr>
          <a:xfrm rot="5400000">
            <a:off x="7073900" y="3960812"/>
            <a:ext cx="2143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9" name="Google Shape;89;p5"/>
          <p:cNvCxnSpPr/>
          <p:nvPr/>
        </p:nvCxnSpPr>
        <p:spPr>
          <a:xfrm rot="5400000">
            <a:off x="5645150" y="4462462"/>
            <a:ext cx="7858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0" name="Google Shape;90;p5"/>
          <p:cNvCxnSpPr/>
          <p:nvPr/>
        </p:nvCxnSpPr>
        <p:spPr>
          <a:xfrm rot="5400000">
            <a:off x="6788150" y="4462462"/>
            <a:ext cx="785812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91" name="Google Shape;91;p5"/>
          <p:cNvCxnSpPr/>
          <p:nvPr/>
        </p:nvCxnSpPr>
        <p:spPr>
          <a:xfrm>
            <a:off x="6037262" y="4711700"/>
            <a:ext cx="1143000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stealth"/>
            <a:tailEnd len="med" w="med" type="stealth"/>
          </a:ln>
        </p:spPr>
      </p:cxnSp>
      <p:sp>
        <p:nvSpPr>
          <p:cNvPr id="92" name="Google Shape;92;p5"/>
          <p:cNvSpPr txBox="1"/>
          <p:nvPr/>
        </p:nvSpPr>
        <p:spPr>
          <a:xfrm>
            <a:off x="6108700" y="4783137"/>
            <a:ext cx="10715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 = 2 см</a:t>
            </a:r>
            <a:endParaRPr/>
          </a:p>
        </p:txBody>
      </p:sp>
      <p:sp>
        <p:nvSpPr>
          <p:cNvPr id="93" name="Google Shape;93;p5"/>
          <p:cNvSpPr txBox="1"/>
          <p:nvPr/>
        </p:nvSpPr>
        <p:spPr>
          <a:xfrm>
            <a:off x="4322762" y="5068887"/>
            <a:ext cx="385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ru-RU" sz="1800">
                <a:solidFill>
                  <a:schemeClr val="dk1"/>
                </a:solidFill>
              </a:rPr>
              <a:t>сызықтық масштаб негізі</a:t>
            </a:r>
            <a:endParaRPr/>
          </a:p>
        </p:txBody>
      </p:sp>
      <p:grpSp>
        <p:nvGrpSpPr>
          <p:cNvPr id="94" name="Google Shape;94;p5"/>
          <p:cNvGrpSpPr/>
          <p:nvPr/>
        </p:nvGrpSpPr>
        <p:grpSpPr>
          <a:xfrm>
            <a:off x="1350962" y="3921124"/>
            <a:ext cx="1130299" cy="149225"/>
            <a:chOff x="1885934" y="4638682"/>
            <a:chExt cx="1130306" cy="148433"/>
          </a:xfrm>
        </p:grpSpPr>
        <p:cxnSp>
          <p:nvCxnSpPr>
            <p:cNvPr id="95" name="Google Shape;95;p5"/>
            <p:cNvCxnSpPr/>
            <p:nvPr/>
          </p:nvCxnSpPr>
          <p:spPr>
            <a:xfrm rot="5400000">
              <a:off x="2385585" y="4715263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6" name="Google Shape;96;p5"/>
            <p:cNvCxnSpPr/>
            <p:nvPr/>
          </p:nvCxnSpPr>
          <p:spPr>
            <a:xfrm rot="5400000">
              <a:off x="2029982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7" name="Google Shape;97;p5"/>
            <p:cNvCxnSpPr/>
            <p:nvPr/>
          </p:nvCxnSpPr>
          <p:spPr>
            <a:xfrm rot="5400000">
              <a:off x="1912507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8" name="Google Shape;98;p5"/>
            <p:cNvCxnSpPr/>
            <p:nvPr/>
          </p:nvCxnSpPr>
          <p:spPr>
            <a:xfrm rot="5400000">
              <a:off x="2149046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99" name="Google Shape;99;p5"/>
            <p:cNvCxnSpPr/>
            <p:nvPr/>
          </p:nvCxnSpPr>
          <p:spPr>
            <a:xfrm rot="5400000">
              <a:off x="2272872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0" name="Google Shape;100;p5"/>
            <p:cNvCxnSpPr/>
            <p:nvPr/>
          </p:nvCxnSpPr>
          <p:spPr>
            <a:xfrm rot="5400000">
              <a:off x="2528461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1" name="Google Shape;101;p5"/>
            <p:cNvCxnSpPr/>
            <p:nvPr/>
          </p:nvCxnSpPr>
          <p:spPr>
            <a:xfrm rot="5400000">
              <a:off x="2649111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2" name="Google Shape;102;p5"/>
            <p:cNvCxnSpPr/>
            <p:nvPr/>
          </p:nvCxnSpPr>
          <p:spPr>
            <a:xfrm rot="5400000">
              <a:off x="2774525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3" name="Google Shape;103;p5"/>
            <p:cNvCxnSpPr/>
            <p:nvPr/>
          </p:nvCxnSpPr>
          <p:spPr>
            <a:xfrm rot="5400000">
              <a:off x="2892001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04" name="Google Shape;104;p5"/>
            <p:cNvSpPr txBox="1"/>
            <p:nvPr/>
          </p:nvSpPr>
          <p:spPr>
            <a:xfrm>
              <a:off x="1885934" y="4719216"/>
              <a:ext cx="71437" cy="45793"/>
            </a:xfrm>
            <a:prstGeom prst="rect">
              <a:avLst/>
            </a:prstGeom>
            <a:solidFill>
              <a:schemeClr val="accen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5" name="Google Shape;105;p5"/>
            <p:cNvCxnSpPr/>
            <p:nvPr/>
          </p:nvCxnSpPr>
          <p:spPr>
            <a:xfrm rot="5400000">
              <a:off x="1849006" y="4708947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6" name="Google Shape;106;p5"/>
            <p:cNvCxnSpPr/>
            <p:nvPr/>
          </p:nvCxnSpPr>
          <p:spPr>
            <a:xfrm rot="5400000">
              <a:off x="1972832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7" name="Google Shape;107;p5"/>
            <p:cNvCxnSpPr/>
            <p:nvPr/>
          </p:nvCxnSpPr>
          <p:spPr>
            <a:xfrm rot="5400000">
              <a:off x="2087133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8" name="Google Shape;108;p5"/>
            <p:cNvCxnSpPr/>
            <p:nvPr/>
          </p:nvCxnSpPr>
          <p:spPr>
            <a:xfrm rot="5400000">
              <a:off x="2206197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09" name="Google Shape;109;p5"/>
            <p:cNvCxnSpPr/>
            <p:nvPr/>
          </p:nvCxnSpPr>
          <p:spPr>
            <a:xfrm rot="5400000">
              <a:off x="2334784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0" name="Google Shape;110;p5"/>
            <p:cNvCxnSpPr/>
            <p:nvPr/>
          </p:nvCxnSpPr>
          <p:spPr>
            <a:xfrm rot="5400000">
              <a:off x="2453848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1" name="Google Shape;111;p5"/>
            <p:cNvCxnSpPr/>
            <p:nvPr/>
          </p:nvCxnSpPr>
          <p:spPr>
            <a:xfrm rot="5400000">
              <a:off x="2587199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2" name="Google Shape;112;p5"/>
            <p:cNvCxnSpPr/>
            <p:nvPr/>
          </p:nvCxnSpPr>
          <p:spPr>
            <a:xfrm rot="5400000">
              <a:off x="2711025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3" name="Google Shape;113;p5"/>
            <p:cNvCxnSpPr/>
            <p:nvPr/>
          </p:nvCxnSpPr>
          <p:spPr>
            <a:xfrm rot="5400000">
              <a:off x="2834850" y="4713686"/>
              <a:ext cx="142117" cy="158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14" name="Google Shape;114;p5"/>
            <p:cNvCxnSpPr/>
            <p:nvPr/>
          </p:nvCxnSpPr>
          <p:spPr>
            <a:xfrm rot="5400000">
              <a:off x="2944388" y="4713685"/>
              <a:ext cx="142117" cy="158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15" name="Google Shape;115;p5"/>
            <p:cNvSpPr txBox="1"/>
            <p:nvPr/>
          </p:nvSpPr>
          <p:spPr>
            <a:xfrm>
              <a:off x="2119297" y="4714479"/>
              <a:ext cx="71438" cy="45794"/>
            </a:xfrm>
            <a:prstGeom prst="rect">
              <a:avLst/>
            </a:prstGeom>
            <a:solidFill>
              <a:schemeClr val="accen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5"/>
            <p:cNvSpPr txBox="1"/>
            <p:nvPr/>
          </p:nvSpPr>
          <p:spPr>
            <a:xfrm>
              <a:off x="2867015" y="4714479"/>
              <a:ext cx="71437" cy="45794"/>
            </a:xfrm>
            <a:prstGeom prst="rect">
              <a:avLst/>
            </a:prstGeom>
            <a:solidFill>
              <a:schemeClr val="accen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5"/>
            <p:cNvSpPr txBox="1"/>
            <p:nvPr/>
          </p:nvSpPr>
          <p:spPr>
            <a:xfrm>
              <a:off x="2624126" y="4714479"/>
              <a:ext cx="71438" cy="45794"/>
            </a:xfrm>
            <a:prstGeom prst="rect">
              <a:avLst/>
            </a:prstGeom>
            <a:solidFill>
              <a:schemeClr val="accen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5"/>
            <p:cNvSpPr txBox="1"/>
            <p:nvPr/>
          </p:nvSpPr>
          <p:spPr>
            <a:xfrm>
              <a:off x="2357424" y="4714479"/>
              <a:ext cx="71438" cy="45794"/>
            </a:xfrm>
            <a:prstGeom prst="rect">
              <a:avLst/>
            </a:prstGeom>
            <a:solidFill>
              <a:schemeClr val="accen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p5"/>
          <p:cNvSpPr txBox="1"/>
          <p:nvPr/>
        </p:nvSpPr>
        <p:spPr>
          <a:xfrm>
            <a:off x="1192212" y="2708275"/>
            <a:ext cx="2714625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1:2000</a:t>
            </a:r>
            <a:endParaRPr/>
          </a:p>
        </p:txBody>
      </p:sp>
      <p:sp>
        <p:nvSpPr>
          <p:cNvPr id="120" name="Google Shape;120;p5"/>
          <p:cNvSpPr txBox="1"/>
          <p:nvPr/>
        </p:nvSpPr>
        <p:spPr>
          <a:xfrm>
            <a:off x="3889375" y="2698750"/>
            <a:ext cx="428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 сантиметр</a:t>
            </a:r>
            <a:r>
              <a:rPr b="1" lang="ru-RU" sz="1800">
                <a:solidFill>
                  <a:schemeClr val="dk1"/>
                </a:solidFill>
              </a:rPr>
              <a:t>де 20 м</a:t>
            </a:r>
            <a:endParaRPr/>
          </a:p>
        </p:txBody>
      </p:sp>
      <p:sp>
        <p:nvSpPr>
          <p:cNvPr id="121" name="Google Shape;121;p5"/>
          <p:cNvSpPr txBox="1"/>
          <p:nvPr/>
        </p:nvSpPr>
        <p:spPr>
          <a:xfrm>
            <a:off x="2336800" y="3455987"/>
            <a:ext cx="42862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22" name="Google Shape;122;p5"/>
          <p:cNvSpPr txBox="1"/>
          <p:nvPr/>
        </p:nvSpPr>
        <p:spPr>
          <a:xfrm>
            <a:off x="1108075" y="3425825"/>
            <a:ext cx="5715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3465512" y="3425825"/>
            <a:ext cx="5715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endParaRPr/>
          </a:p>
        </p:txBody>
      </p:sp>
      <p:sp>
        <p:nvSpPr>
          <p:cNvPr id="124" name="Google Shape;124;p5"/>
          <p:cNvSpPr txBox="1"/>
          <p:nvPr/>
        </p:nvSpPr>
        <p:spPr>
          <a:xfrm>
            <a:off x="4608512" y="3425825"/>
            <a:ext cx="5715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</a:t>
            </a:r>
            <a:endParaRPr/>
          </a:p>
        </p:txBody>
      </p:sp>
      <p:sp>
        <p:nvSpPr>
          <p:cNvPr id="125" name="Google Shape;125;p5"/>
          <p:cNvSpPr txBox="1"/>
          <p:nvPr/>
        </p:nvSpPr>
        <p:spPr>
          <a:xfrm>
            <a:off x="5751512" y="3425825"/>
            <a:ext cx="5715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endParaRPr/>
          </a:p>
        </p:txBody>
      </p:sp>
      <p:sp>
        <p:nvSpPr>
          <p:cNvPr id="126" name="Google Shape;126;p5"/>
          <p:cNvSpPr txBox="1"/>
          <p:nvPr/>
        </p:nvSpPr>
        <p:spPr>
          <a:xfrm>
            <a:off x="6907212" y="3413125"/>
            <a:ext cx="80168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160 м</a:t>
            </a:r>
            <a:endParaRPr/>
          </a:p>
        </p:txBody>
      </p:sp>
      <p:cxnSp>
        <p:nvCxnSpPr>
          <p:cNvPr id="127" name="Google Shape;127;p5"/>
          <p:cNvCxnSpPr/>
          <p:nvPr/>
        </p:nvCxnSpPr>
        <p:spPr>
          <a:xfrm rot="5400000">
            <a:off x="4430712" y="4533900"/>
            <a:ext cx="928687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28" name="Google Shape;128;p5"/>
          <p:cNvCxnSpPr/>
          <p:nvPr/>
        </p:nvCxnSpPr>
        <p:spPr>
          <a:xfrm rot="5400000">
            <a:off x="1154112" y="4460875"/>
            <a:ext cx="928687" cy="158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29" name="Google Shape;129;p5"/>
          <p:cNvCxnSpPr/>
          <p:nvPr/>
        </p:nvCxnSpPr>
        <p:spPr>
          <a:xfrm>
            <a:off x="1646237" y="4854575"/>
            <a:ext cx="3214687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stealth"/>
            <a:tailEnd len="med" w="med" type="stealth"/>
          </a:ln>
        </p:spPr>
      </p:cxnSp>
      <p:sp>
        <p:nvSpPr>
          <p:cNvPr id="130" name="Google Shape;130;p5"/>
          <p:cNvSpPr txBox="1"/>
          <p:nvPr/>
        </p:nvSpPr>
        <p:spPr>
          <a:xfrm>
            <a:off x="2608262" y="4497387"/>
            <a:ext cx="10715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110,0 м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136" name="Google Shape;136;p6"/>
          <p:cNvSpPr txBox="1"/>
          <p:nvPr>
            <p:ph idx="4294967295"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A311"/>
              </a:buClr>
              <a:buSzPts val="4140"/>
              <a:buFont typeface="Rockwell"/>
              <a:buNone/>
            </a:pPr>
            <a:r>
              <a:rPr lang="ru-RU" sz="3740">
                <a:solidFill>
                  <a:srgbClr val="42A311"/>
                </a:solidFill>
              </a:rPr>
              <a:t>Масштабтардың шекті және графикалық дәлдіктері</a:t>
            </a:r>
            <a:endParaRPr b="0" i="0" sz="3740" u="none" cap="none" strike="noStrike">
              <a:solidFill>
                <a:srgbClr val="42A31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37" name="Google Shape;137;p6"/>
          <p:cNvSpPr txBox="1"/>
          <p:nvPr>
            <p:ph idx="1" type="body"/>
          </p:nvPr>
        </p:nvSpPr>
        <p:spPr>
          <a:xfrm>
            <a:off x="457200" y="1646237"/>
            <a:ext cx="8229600" cy="178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Масштабтың шекті дәлдігі-жоспарда 0,1 мм сәйкес келетін көлденең сызық сегменті</a:t>
            </a:r>
            <a:r>
              <a:rPr b="0" i="1" lang="ru-RU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i="1" lang="ru-RU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</a:t>
            </a:r>
            <a:r>
              <a:rPr b="1" i="1" lang="ru-RU" sz="2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</a:t>
            </a:r>
            <a:r>
              <a:rPr b="1" baseline="-25000" i="1" lang="ru-RU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шекті</a:t>
            </a:r>
            <a:r>
              <a:rPr b="1" i="1" lang="ru-RU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/>
          </a:p>
        </p:txBody>
      </p:sp>
      <p:sp>
        <p:nvSpPr>
          <p:cNvPr id="138" name="Google Shape;138;p6"/>
          <p:cNvSpPr txBox="1"/>
          <p:nvPr/>
        </p:nvSpPr>
        <p:spPr>
          <a:xfrm>
            <a:off x="0" y="32242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9837" y="2997200"/>
            <a:ext cx="2663825" cy="80168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611187" y="3716337"/>
            <a:ext cx="8229600" cy="178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Масштабтың графикалық дәлдігі - пландағы 0,2 мм сәйкес келетін жергілікті жердегі көлденең ара-қашықтық.</a:t>
            </a:r>
            <a:r>
              <a:rPr b="0" i="1" lang="ru-RU" sz="24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</a:t>
            </a:r>
            <a:r>
              <a:rPr b="1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ru-RU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baseline="-25000" i="1" lang="ru-RU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граф</a:t>
            </a:r>
            <a:r>
              <a:rPr b="1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41" name="Google Shape;141;p6"/>
          <p:cNvSpPr txBox="1"/>
          <p:nvPr/>
        </p:nvSpPr>
        <p:spPr>
          <a:xfrm>
            <a:off x="0" y="32242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0" y="32242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4300" y="5084762"/>
            <a:ext cx="2952750" cy="881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149" name="Google Shape;149;p12"/>
          <p:cNvSpPr txBox="1"/>
          <p:nvPr>
            <p:ph idx="4294967295"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53975" lvl="0" marL="5397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ts val="4140"/>
              <a:buFont typeface="Rockwell"/>
              <a:buNone/>
            </a:pPr>
            <a:r>
              <a:rPr lang="ru-RU" sz="3740">
                <a:solidFill>
                  <a:srgbClr val="31790D"/>
                </a:solidFill>
              </a:rPr>
              <a:t>Түрлі масштабтағы объектілердің көрінісі</a:t>
            </a:r>
            <a:endParaRPr b="0" i="0" sz="3740" u="none" cap="none" strike="noStrike">
              <a:solidFill>
                <a:srgbClr val="31790D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50" name="Google Shape;150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25" y="1549400"/>
            <a:ext cx="8067675" cy="487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156" name="Google Shape;156;p13"/>
          <p:cNvSpPr txBox="1"/>
          <p:nvPr>
            <p:ph idx="4294967295" type="title"/>
          </p:nvPr>
        </p:nvSpPr>
        <p:spPr>
          <a:xfrm>
            <a:off x="303200" y="195200"/>
            <a:ext cx="82296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-53975" lvl="0" marL="53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ct val="115000"/>
              <a:buFont typeface="Arial"/>
              <a:buNone/>
            </a:pPr>
            <a:r>
              <a:rPr b="1" lang="ru-RU" sz="4000">
                <a:solidFill>
                  <a:srgbClr val="31790D"/>
                </a:solidFill>
                <a:latin typeface="Arial"/>
                <a:ea typeface="Arial"/>
                <a:cs typeface="Arial"/>
                <a:sym typeface="Arial"/>
              </a:rPr>
              <a:t>План және карта</a:t>
            </a:r>
            <a:endParaRPr sz="4000"/>
          </a:p>
        </p:txBody>
      </p:sp>
      <p:sp>
        <p:nvSpPr>
          <p:cNvPr id="157" name="Google Shape;157;p13"/>
          <p:cNvSpPr txBox="1"/>
          <p:nvPr/>
        </p:nvSpPr>
        <p:spPr>
          <a:xfrm>
            <a:off x="1619250" y="3500437"/>
            <a:ext cx="1727200" cy="576262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ru-RU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план</a:t>
            </a:r>
            <a:endParaRPr/>
          </a:p>
        </p:txBody>
      </p:sp>
      <p:sp>
        <p:nvSpPr>
          <p:cNvPr id="158" name="Google Shape;158;p13"/>
          <p:cNvSpPr txBox="1"/>
          <p:nvPr/>
        </p:nvSpPr>
        <p:spPr>
          <a:xfrm>
            <a:off x="5580062" y="3500437"/>
            <a:ext cx="1727200" cy="576262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ru-RU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карт</a:t>
            </a:r>
            <a:r>
              <a:rPr b="1" lang="ru-RU" sz="3200">
                <a:solidFill>
                  <a:schemeClr val="lt1"/>
                </a:solidFill>
              </a:rPr>
              <a:t>а</a:t>
            </a:r>
            <a:endParaRPr/>
          </a:p>
        </p:txBody>
      </p:sp>
      <p:cxnSp>
        <p:nvCxnSpPr>
          <p:cNvPr id="159" name="Google Shape;159;p13"/>
          <p:cNvCxnSpPr/>
          <p:nvPr/>
        </p:nvCxnSpPr>
        <p:spPr>
          <a:xfrm flipH="1" rot="10800000">
            <a:off x="2339975" y="2997200"/>
            <a:ext cx="1079500" cy="5032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60" name="Google Shape;160;p13"/>
          <p:cNvCxnSpPr/>
          <p:nvPr/>
        </p:nvCxnSpPr>
        <p:spPr>
          <a:xfrm rot="10800000">
            <a:off x="5076825" y="2997200"/>
            <a:ext cx="863600" cy="5032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61" name="Google Shape;161;p13"/>
          <p:cNvSpPr txBox="1"/>
          <p:nvPr/>
        </p:nvSpPr>
        <p:spPr>
          <a:xfrm>
            <a:off x="250825" y="1123825"/>
            <a:ext cx="5329200" cy="720600"/>
          </a:xfrm>
          <a:prstGeom prst="rect">
            <a:avLst/>
          </a:prstGeom>
          <a:solidFill>
            <a:srgbClr val="4A6FCC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lt1"/>
                </a:solidFill>
              </a:rPr>
              <a:t>жергілікті жердің кішірейтілген көрінісі</a:t>
            </a:r>
            <a:endParaRPr/>
          </a:p>
        </p:txBody>
      </p:sp>
      <p:sp>
        <p:nvSpPr>
          <p:cNvPr id="162" name="Google Shape;162;p13"/>
          <p:cNvSpPr txBox="1"/>
          <p:nvPr/>
        </p:nvSpPr>
        <p:spPr>
          <a:xfrm>
            <a:off x="3348037" y="1844675"/>
            <a:ext cx="5329237" cy="360362"/>
          </a:xfrm>
          <a:prstGeom prst="rect">
            <a:avLst/>
          </a:prstGeom>
          <a:solidFill>
            <a:srgbClr val="4A6FCC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</a:rPr>
              <a:t>қандай да бір масштабта құрылған</a:t>
            </a:r>
            <a:r>
              <a:rPr b="0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3" name="Google Shape;163;p13"/>
          <p:cNvSpPr txBox="1"/>
          <p:nvPr/>
        </p:nvSpPr>
        <p:spPr>
          <a:xfrm>
            <a:off x="250825" y="2219325"/>
            <a:ext cx="8497887" cy="358775"/>
          </a:xfrm>
          <a:prstGeom prst="rect">
            <a:avLst/>
          </a:prstGeom>
          <a:solidFill>
            <a:srgbClr val="4A6FCC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</a:rPr>
              <a:t>контурлардың көрінісі жергілікті жердегі орналасуларына сәйкес келеді</a:t>
            </a:r>
            <a:endParaRPr/>
          </a:p>
        </p:txBody>
      </p:sp>
      <p:sp>
        <p:nvSpPr>
          <p:cNvPr id="164" name="Google Shape;164;p13"/>
          <p:cNvSpPr txBox="1"/>
          <p:nvPr/>
        </p:nvSpPr>
        <p:spPr>
          <a:xfrm>
            <a:off x="1525675" y="2636825"/>
            <a:ext cx="7618200" cy="441900"/>
          </a:xfrm>
          <a:prstGeom prst="rect">
            <a:avLst/>
          </a:prstGeom>
          <a:solidFill>
            <a:srgbClr val="4A6FCC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</a:rPr>
              <a:t>объектілер мен контурлар шартты белгілер негізінде бейнеленеді</a:t>
            </a:r>
            <a:r>
              <a:rPr b="0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5" name="Google Shape;165;p13"/>
          <p:cNvSpPr txBox="1"/>
          <p:nvPr/>
        </p:nvSpPr>
        <p:spPr>
          <a:xfrm>
            <a:off x="971550" y="4292600"/>
            <a:ext cx="3168650" cy="366712"/>
          </a:xfrm>
          <a:prstGeom prst="rect">
            <a:avLst/>
          </a:prstGeom>
          <a:solidFill>
            <a:srgbClr val="C84EB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 1:500   - 1:5000</a:t>
            </a:r>
            <a:endParaRPr/>
          </a:p>
        </p:txBody>
      </p:sp>
      <p:sp>
        <p:nvSpPr>
          <p:cNvPr id="166" name="Google Shape;166;p13"/>
          <p:cNvSpPr/>
          <p:nvPr/>
        </p:nvSpPr>
        <p:spPr>
          <a:xfrm>
            <a:off x="395287" y="3573462"/>
            <a:ext cx="574675" cy="720725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/>
          <p:nvPr/>
        </p:nvSpPr>
        <p:spPr>
          <a:xfrm>
            <a:off x="7596187" y="3644900"/>
            <a:ext cx="936625" cy="576262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4932362" y="4292600"/>
            <a:ext cx="3168650" cy="366712"/>
          </a:xfrm>
          <a:prstGeom prst="rect">
            <a:avLst/>
          </a:prstGeom>
          <a:solidFill>
            <a:srgbClr val="C84EB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 1:10000   - 1:1 000 000</a:t>
            </a:r>
            <a:endParaRPr/>
          </a:p>
        </p:txBody>
      </p:sp>
      <p:sp>
        <p:nvSpPr>
          <p:cNvPr id="169" name="Google Shape;169;p13"/>
          <p:cNvSpPr txBox="1"/>
          <p:nvPr/>
        </p:nvSpPr>
        <p:spPr>
          <a:xfrm>
            <a:off x="250825" y="4797425"/>
            <a:ext cx="4249800" cy="646500"/>
          </a:xfrm>
          <a:prstGeom prst="rect">
            <a:avLst/>
          </a:prstGeom>
          <a:solidFill>
            <a:srgbClr val="C84EB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</a:rPr>
              <a:t>Деңгейлік беттің қисықтығы есепке алынбайды</a:t>
            </a:r>
            <a:endParaRPr/>
          </a:p>
        </p:txBody>
      </p:sp>
      <p:sp>
        <p:nvSpPr>
          <p:cNvPr id="170" name="Google Shape;170;p13"/>
          <p:cNvSpPr txBox="1"/>
          <p:nvPr/>
        </p:nvSpPr>
        <p:spPr>
          <a:xfrm>
            <a:off x="4745037" y="4811712"/>
            <a:ext cx="4249800" cy="646500"/>
          </a:xfrm>
          <a:prstGeom prst="rect">
            <a:avLst/>
          </a:prstGeom>
          <a:solidFill>
            <a:srgbClr val="C84EB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</a:rPr>
              <a:t>Картографиялық проекция негізінде құрылады</a:t>
            </a:r>
            <a:endParaRPr/>
          </a:p>
        </p:txBody>
      </p:sp>
      <p:sp>
        <p:nvSpPr>
          <p:cNvPr id="171" name="Google Shape;171;p13"/>
          <p:cNvSpPr txBox="1"/>
          <p:nvPr/>
        </p:nvSpPr>
        <p:spPr>
          <a:xfrm>
            <a:off x="250825" y="5661025"/>
            <a:ext cx="4249800" cy="369300"/>
          </a:xfrm>
          <a:prstGeom prst="rect">
            <a:avLst/>
          </a:prstGeom>
          <a:solidFill>
            <a:srgbClr val="C84EB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Масштаб </a:t>
            </a:r>
            <a:r>
              <a:rPr b="1" lang="ru-RU" sz="1800">
                <a:solidFill>
                  <a:schemeClr val="lt1"/>
                </a:solidFill>
              </a:rPr>
              <a:t>тұрақты</a:t>
            </a:r>
            <a:endParaRPr/>
          </a:p>
        </p:txBody>
      </p:sp>
      <p:sp>
        <p:nvSpPr>
          <p:cNvPr id="172" name="Google Shape;172;p13"/>
          <p:cNvSpPr txBox="1"/>
          <p:nvPr/>
        </p:nvSpPr>
        <p:spPr>
          <a:xfrm>
            <a:off x="4716462" y="5589587"/>
            <a:ext cx="4249800" cy="923400"/>
          </a:xfrm>
          <a:prstGeom prst="rect">
            <a:avLst/>
          </a:prstGeom>
          <a:solidFill>
            <a:srgbClr val="C84EB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</a:rPr>
              <a:t>Бас </a:t>
            </a:r>
            <a:r>
              <a:rPr b="1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масштаб – </a:t>
            </a:r>
            <a:r>
              <a:rPr b="1" lang="ru-RU" sz="1800">
                <a:solidFill>
                  <a:schemeClr val="lt1"/>
                </a:solidFill>
              </a:rPr>
              <a:t>қандай да бір бағыт бойынша</a:t>
            </a:r>
            <a:r>
              <a:rPr b="1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b="1" lang="ru-RU" sz="1800">
                <a:solidFill>
                  <a:schemeClr val="lt1"/>
                </a:solidFill>
              </a:rPr>
              <a:t>басқа бөліктерде</a:t>
            </a:r>
            <a:r>
              <a:rPr b="1" i="0" lang="ru-RU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b="1" lang="ru-RU" sz="1800">
                <a:solidFill>
                  <a:schemeClr val="lt1"/>
                </a:solidFill>
              </a:rPr>
              <a:t>жеке масштаб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/>
          <p:nvPr>
            <p:ph idx="4294967295" type="title"/>
          </p:nvPr>
        </p:nvSpPr>
        <p:spPr>
          <a:xfrm>
            <a:off x="500034" y="0"/>
            <a:ext cx="8229600" cy="9287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3975" lvl="0" marL="53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7D55"/>
              </a:buClr>
              <a:buSzPts val="4600"/>
              <a:buFont typeface="Rockwell"/>
              <a:buNone/>
            </a:pPr>
            <a:r>
              <a:rPr b="0" i="0" lang="ru-RU" sz="4600" u="none" cap="none" strike="noStrike">
                <a:solidFill>
                  <a:srgbClr val="527D55"/>
                </a:solidFill>
                <a:latin typeface="Rockwell"/>
                <a:ea typeface="Rockwell"/>
                <a:cs typeface="Rockwell"/>
                <a:sym typeface="Rockwell"/>
              </a:rPr>
              <a:t>ТОПОГРАФ</a:t>
            </a:r>
            <a:r>
              <a:rPr lang="ru-RU">
                <a:solidFill>
                  <a:srgbClr val="527D55"/>
                </a:solidFill>
              </a:rPr>
              <a:t>ИЯЛЫҚ КАРТА</a:t>
            </a:r>
            <a:endParaRPr b="0" i="0" sz="4600" u="none" cap="none" strike="noStrike">
              <a:solidFill>
                <a:srgbClr val="527D55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8" name="Google Shape;178;p14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pic>
        <p:nvPicPr>
          <p:cNvPr id="179" name="Google Shape;179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2062" l="97" r="0" t="0"/>
          <a:stretch/>
        </p:blipFill>
        <p:spPr>
          <a:xfrm>
            <a:off x="1571625" y="787400"/>
            <a:ext cx="5929312" cy="607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185" name="Google Shape;185;p15"/>
          <p:cNvSpPr txBox="1"/>
          <p:nvPr>
            <p:ph idx="4294967295"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3975" lvl="0" marL="5397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ts val="4600"/>
              <a:buFont typeface="Arial"/>
              <a:buNone/>
            </a:pPr>
            <a:r>
              <a:rPr lang="ru-RU">
                <a:solidFill>
                  <a:srgbClr val="31790D"/>
                </a:solidFill>
                <a:latin typeface="Arial"/>
                <a:ea typeface="Arial"/>
                <a:cs typeface="Arial"/>
                <a:sym typeface="Arial"/>
              </a:rPr>
              <a:t>Қима</a:t>
            </a:r>
            <a:r>
              <a:rPr b="0" i="0" lang="ru-RU" sz="4600" u="none" cap="none" strike="noStrike">
                <a:solidFill>
                  <a:srgbClr val="31790D"/>
                </a:solidFill>
                <a:latin typeface="Arial"/>
                <a:ea typeface="Arial"/>
                <a:cs typeface="Arial"/>
                <a:sym typeface="Arial"/>
              </a:rPr>
              <a:t> ---</a:t>
            </a:r>
            <a:endParaRPr/>
          </a:p>
        </p:txBody>
      </p:sp>
      <p:sp>
        <p:nvSpPr>
          <p:cNvPr id="186" name="Google Shape;186;p15"/>
          <p:cNvSpPr txBox="1"/>
          <p:nvPr>
            <p:ph idx="1" type="body"/>
          </p:nvPr>
        </p:nvSpPr>
        <p:spPr>
          <a:xfrm>
            <a:off x="468312" y="1412875"/>
            <a:ext cx="8229600" cy="1062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92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Берілген бағыт бойынша жергілікті жердің тік қимасының бейнесі</a:t>
            </a:r>
            <a:endParaRPr/>
          </a:p>
        </p:txBody>
      </p:sp>
      <p:sp>
        <p:nvSpPr>
          <p:cNvPr id="187" name="Google Shape;187;p15"/>
          <p:cNvSpPr txBox="1"/>
          <p:nvPr/>
        </p:nvSpPr>
        <p:spPr>
          <a:xfrm>
            <a:off x="5291137" y="6078537"/>
            <a:ext cx="2827337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p15"/>
          <p:cNvGrpSpPr/>
          <p:nvPr/>
        </p:nvGrpSpPr>
        <p:grpSpPr>
          <a:xfrm>
            <a:off x="1042987" y="2636837"/>
            <a:ext cx="7345362" cy="3441700"/>
            <a:chOff x="657" y="1661"/>
            <a:chExt cx="4627" cy="2168"/>
          </a:xfrm>
        </p:grpSpPr>
        <p:sp>
          <p:nvSpPr>
            <p:cNvPr id="189" name="Google Shape;189;p15"/>
            <p:cNvSpPr txBox="1"/>
            <p:nvPr/>
          </p:nvSpPr>
          <p:spPr>
            <a:xfrm>
              <a:off x="4096" y="3339"/>
              <a:ext cx="1188" cy="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ru-RU" sz="1800">
                  <a:solidFill>
                    <a:schemeClr val="dk1"/>
                  </a:solidFill>
                </a:rPr>
                <a:t>Қашықтық</a:t>
              </a:r>
              <a:r>
                <a:rPr b="0" i="0" lang="ru-RU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м</a:t>
              </a:r>
              <a:endParaRPr/>
            </a:p>
          </p:txBody>
        </p:sp>
        <p:cxnSp>
          <p:nvCxnSpPr>
            <p:cNvPr id="190" name="Google Shape;190;p15"/>
            <p:cNvCxnSpPr/>
            <p:nvPr/>
          </p:nvCxnSpPr>
          <p:spPr>
            <a:xfrm>
              <a:off x="1127" y="3339"/>
              <a:ext cx="3394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1" name="Google Shape;191;p15"/>
            <p:cNvCxnSpPr/>
            <p:nvPr/>
          </p:nvCxnSpPr>
          <p:spPr>
            <a:xfrm rot="10800000">
              <a:off x="1127" y="2196"/>
              <a:ext cx="0" cy="1143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2" name="Google Shape;192;p15"/>
            <p:cNvCxnSpPr/>
            <p:nvPr/>
          </p:nvCxnSpPr>
          <p:spPr>
            <a:xfrm>
              <a:off x="1467" y="2604"/>
              <a:ext cx="0" cy="735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3" name="Google Shape;193;p15"/>
            <p:cNvCxnSpPr/>
            <p:nvPr/>
          </p:nvCxnSpPr>
          <p:spPr>
            <a:xfrm>
              <a:off x="1636" y="2441"/>
              <a:ext cx="0" cy="898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4" name="Google Shape;194;p15"/>
            <p:cNvCxnSpPr/>
            <p:nvPr/>
          </p:nvCxnSpPr>
          <p:spPr>
            <a:xfrm>
              <a:off x="1806" y="2604"/>
              <a:ext cx="0" cy="735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5" name="Google Shape;195;p15"/>
            <p:cNvCxnSpPr/>
            <p:nvPr/>
          </p:nvCxnSpPr>
          <p:spPr>
            <a:xfrm>
              <a:off x="1976" y="2849"/>
              <a:ext cx="0" cy="49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6" name="Google Shape;196;p15"/>
            <p:cNvCxnSpPr/>
            <p:nvPr/>
          </p:nvCxnSpPr>
          <p:spPr>
            <a:xfrm>
              <a:off x="2230" y="2931"/>
              <a:ext cx="0" cy="408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7" name="Google Shape;197;p15"/>
            <p:cNvCxnSpPr/>
            <p:nvPr/>
          </p:nvCxnSpPr>
          <p:spPr>
            <a:xfrm>
              <a:off x="2569" y="2768"/>
              <a:ext cx="0" cy="571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8" name="Google Shape;198;p15"/>
            <p:cNvCxnSpPr/>
            <p:nvPr/>
          </p:nvCxnSpPr>
          <p:spPr>
            <a:xfrm>
              <a:off x="2994" y="2768"/>
              <a:ext cx="0" cy="571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99" name="Google Shape;199;p15"/>
            <p:cNvCxnSpPr/>
            <p:nvPr/>
          </p:nvCxnSpPr>
          <p:spPr>
            <a:xfrm>
              <a:off x="3333" y="2686"/>
              <a:ext cx="0" cy="653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0" name="Google Shape;200;p15"/>
            <p:cNvCxnSpPr/>
            <p:nvPr/>
          </p:nvCxnSpPr>
          <p:spPr>
            <a:xfrm>
              <a:off x="3757" y="2523"/>
              <a:ext cx="0" cy="816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1" name="Google Shape;201;p15"/>
            <p:cNvCxnSpPr/>
            <p:nvPr/>
          </p:nvCxnSpPr>
          <p:spPr>
            <a:xfrm>
              <a:off x="3927" y="2441"/>
              <a:ext cx="0" cy="898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2" name="Google Shape;202;p15"/>
            <p:cNvCxnSpPr/>
            <p:nvPr/>
          </p:nvCxnSpPr>
          <p:spPr>
            <a:xfrm>
              <a:off x="4096" y="2359"/>
              <a:ext cx="0" cy="98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03" name="Google Shape;203;p15"/>
            <p:cNvSpPr txBox="1"/>
            <p:nvPr/>
          </p:nvSpPr>
          <p:spPr>
            <a:xfrm>
              <a:off x="657" y="1661"/>
              <a:ext cx="1188" cy="6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ru-RU" sz="1600">
                  <a:solidFill>
                    <a:schemeClr val="dk1"/>
                  </a:solidFill>
                </a:rPr>
                <a:t>Горизонтальдар мен мінездемелік нүктелер биіктіктері</a:t>
              </a:r>
              <a:endParaRPr/>
            </a:p>
          </p:txBody>
        </p:sp>
        <p:cxnSp>
          <p:nvCxnSpPr>
            <p:cNvPr id="204" name="Google Shape;204;p15"/>
            <p:cNvCxnSpPr/>
            <p:nvPr/>
          </p:nvCxnSpPr>
          <p:spPr>
            <a:xfrm flipH="1" rot="10800000">
              <a:off x="1467" y="2441"/>
              <a:ext cx="169" cy="163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5" name="Google Shape;205;p15"/>
            <p:cNvCxnSpPr/>
            <p:nvPr/>
          </p:nvCxnSpPr>
          <p:spPr>
            <a:xfrm>
              <a:off x="1636" y="2441"/>
              <a:ext cx="170" cy="163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6" name="Google Shape;206;p15"/>
            <p:cNvCxnSpPr/>
            <p:nvPr/>
          </p:nvCxnSpPr>
          <p:spPr>
            <a:xfrm>
              <a:off x="1806" y="2604"/>
              <a:ext cx="170" cy="245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7" name="Google Shape;207;p15"/>
            <p:cNvCxnSpPr/>
            <p:nvPr/>
          </p:nvCxnSpPr>
          <p:spPr>
            <a:xfrm>
              <a:off x="1976" y="2849"/>
              <a:ext cx="254" cy="82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8" name="Google Shape;208;p15"/>
            <p:cNvCxnSpPr/>
            <p:nvPr/>
          </p:nvCxnSpPr>
          <p:spPr>
            <a:xfrm flipH="1" rot="10800000">
              <a:off x="2230" y="2768"/>
              <a:ext cx="339" cy="163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9" name="Google Shape;209;p15"/>
            <p:cNvCxnSpPr/>
            <p:nvPr/>
          </p:nvCxnSpPr>
          <p:spPr>
            <a:xfrm>
              <a:off x="2569" y="2768"/>
              <a:ext cx="425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0" name="Google Shape;210;p15"/>
            <p:cNvCxnSpPr/>
            <p:nvPr/>
          </p:nvCxnSpPr>
          <p:spPr>
            <a:xfrm flipH="1" rot="10800000">
              <a:off x="2994" y="2686"/>
              <a:ext cx="339" cy="82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1" name="Google Shape;211;p15"/>
            <p:cNvCxnSpPr/>
            <p:nvPr/>
          </p:nvCxnSpPr>
          <p:spPr>
            <a:xfrm flipH="1" rot="10800000">
              <a:off x="3333" y="2523"/>
              <a:ext cx="424" cy="163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2" name="Google Shape;212;p15"/>
            <p:cNvCxnSpPr/>
            <p:nvPr/>
          </p:nvCxnSpPr>
          <p:spPr>
            <a:xfrm flipH="1" rot="10800000">
              <a:off x="3757" y="2441"/>
              <a:ext cx="170" cy="82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3" name="Google Shape;213;p15"/>
            <p:cNvCxnSpPr/>
            <p:nvPr/>
          </p:nvCxnSpPr>
          <p:spPr>
            <a:xfrm flipH="1" rot="10800000">
              <a:off x="3927" y="2359"/>
              <a:ext cx="169" cy="82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4" name="Google Shape;214;p15"/>
            <p:cNvCxnSpPr/>
            <p:nvPr/>
          </p:nvCxnSpPr>
          <p:spPr>
            <a:xfrm>
              <a:off x="1127" y="2441"/>
              <a:ext cx="85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5" name="Google Shape;215;p15"/>
            <p:cNvCxnSpPr/>
            <p:nvPr/>
          </p:nvCxnSpPr>
          <p:spPr>
            <a:xfrm>
              <a:off x="1127" y="2584"/>
              <a:ext cx="85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6" name="Google Shape;216;p15"/>
            <p:cNvCxnSpPr/>
            <p:nvPr/>
          </p:nvCxnSpPr>
          <p:spPr>
            <a:xfrm>
              <a:off x="1127" y="2740"/>
              <a:ext cx="85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7" name="Google Shape;217;p15"/>
            <p:cNvCxnSpPr/>
            <p:nvPr/>
          </p:nvCxnSpPr>
          <p:spPr>
            <a:xfrm>
              <a:off x="1127" y="2911"/>
              <a:ext cx="85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8" name="Google Shape;218;p15"/>
            <p:cNvCxnSpPr/>
            <p:nvPr/>
          </p:nvCxnSpPr>
          <p:spPr>
            <a:xfrm>
              <a:off x="1127" y="3067"/>
              <a:ext cx="85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9" name="Google Shape;219;p15"/>
            <p:cNvCxnSpPr/>
            <p:nvPr/>
          </p:nvCxnSpPr>
          <p:spPr>
            <a:xfrm>
              <a:off x="1127" y="3210"/>
              <a:ext cx="85" cy="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20" name="Google Shape;220;p15"/>
            <p:cNvSpPr txBox="1"/>
            <p:nvPr/>
          </p:nvSpPr>
          <p:spPr>
            <a:xfrm>
              <a:off x="1276" y="2441"/>
              <a:ext cx="254" cy="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</a:t>
              </a:r>
              <a:endParaRPr/>
            </a:p>
          </p:txBody>
        </p:sp>
        <p:sp>
          <p:nvSpPr>
            <p:cNvPr id="221" name="Google Shape;221;p15"/>
            <p:cNvSpPr txBox="1"/>
            <p:nvPr/>
          </p:nvSpPr>
          <p:spPr>
            <a:xfrm>
              <a:off x="4096" y="2196"/>
              <a:ext cx="255" cy="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</a:t>
              </a:r>
              <a:endParaRPr/>
            </a:p>
          </p:txBody>
        </p:sp>
        <p:sp>
          <p:nvSpPr>
            <p:cNvPr id="222" name="Google Shape;222;p15"/>
            <p:cNvSpPr txBox="1"/>
            <p:nvPr/>
          </p:nvSpPr>
          <p:spPr>
            <a:xfrm>
              <a:off x="1297" y="3339"/>
              <a:ext cx="254" cy="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а</a:t>
              </a:r>
              <a:endParaRPr/>
            </a:p>
          </p:txBody>
        </p:sp>
        <p:sp>
          <p:nvSpPr>
            <p:cNvPr id="223" name="Google Shape;223;p15"/>
            <p:cNvSpPr txBox="1"/>
            <p:nvPr/>
          </p:nvSpPr>
          <p:spPr>
            <a:xfrm>
              <a:off x="4012" y="3339"/>
              <a:ext cx="254" cy="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0" i="0" lang="ru-RU" sz="1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  <p:sp>
          <p:nvSpPr>
            <p:cNvPr id="224" name="Google Shape;224;p15"/>
            <p:cNvSpPr txBox="1"/>
            <p:nvPr/>
          </p:nvSpPr>
          <p:spPr>
            <a:xfrm>
              <a:off x="873" y="3115"/>
              <a:ext cx="339" cy="1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ru-RU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160</a:t>
              </a:r>
              <a:endParaRPr/>
            </a:p>
          </p:txBody>
        </p:sp>
        <p:sp>
          <p:nvSpPr>
            <p:cNvPr id="225" name="Google Shape;225;p15"/>
            <p:cNvSpPr txBox="1"/>
            <p:nvPr/>
          </p:nvSpPr>
          <p:spPr>
            <a:xfrm>
              <a:off x="880" y="2979"/>
              <a:ext cx="339" cy="1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ru-RU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165</a:t>
              </a:r>
              <a:endParaRPr/>
            </a:p>
          </p:txBody>
        </p:sp>
        <p:sp>
          <p:nvSpPr>
            <p:cNvPr id="226" name="Google Shape;226;p15"/>
            <p:cNvSpPr txBox="1"/>
            <p:nvPr/>
          </p:nvSpPr>
          <p:spPr>
            <a:xfrm>
              <a:off x="887" y="2822"/>
              <a:ext cx="339" cy="1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ru-RU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170</a:t>
              </a:r>
              <a:endParaRPr/>
            </a:p>
          </p:txBody>
        </p:sp>
        <p:sp>
          <p:nvSpPr>
            <p:cNvPr id="227" name="Google Shape;227;p15"/>
            <p:cNvSpPr txBox="1"/>
            <p:nvPr/>
          </p:nvSpPr>
          <p:spPr>
            <a:xfrm>
              <a:off x="894" y="2652"/>
              <a:ext cx="339" cy="1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ru-RU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175</a:t>
              </a:r>
              <a:endParaRPr/>
            </a:p>
          </p:txBody>
        </p:sp>
        <p:sp>
          <p:nvSpPr>
            <p:cNvPr id="228" name="Google Shape;228;p15"/>
            <p:cNvSpPr txBox="1"/>
            <p:nvPr/>
          </p:nvSpPr>
          <p:spPr>
            <a:xfrm>
              <a:off x="887" y="2495"/>
              <a:ext cx="339" cy="1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ru-RU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180</a:t>
              </a:r>
              <a:endParaRPr/>
            </a:p>
          </p:txBody>
        </p:sp>
        <p:sp>
          <p:nvSpPr>
            <p:cNvPr id="229" name="Google Shape;229;p15"/>
            <p:cNvSpPr txBox="1"/>
            <p:nvPr/>
          </p:nvSpPr>
          <p:spPr>
            <a:xfrm>
              <a:off x="887" y="2346"/>
              <a:ext cx="339" cy="1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ru-RU" sz="1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185</a:t>
              </a:r>
              <a:endParaRPr/>
            </a:p>
          </p:txBody>
        </p:sp>
        <p:sp>
          <p:nvSpPr>
            <p:cNvPr id="230" name="Google Shape;230;p15"/>
            <p:cNvSpPr txBox="1"/>
            <p:nvPr/>
          </p:nvSpPr>
          <p:spPr>
            <a:xfrm>
              <a:off x="1519" y="3503"/>
              <a:ext cx="2631" cy="3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0" i="0" lang="ru-RU" sz="16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Масштаб</a:t>
              </a:r>
              <a:r>
                <a:rPr lang="ru-RU" sz="1600">
                  <a:solidFill>
                    <a:schemeClr val="dk1"/>
                  </a:solidFill>
                </a:rPr>
                <a:t>тар</a:t>
              </a:r>
              <a:r>
                <a:rPr b="0" i="0" lang="ru-RU" sz="16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ru-RU" sz="1600">
                  <a:solidFill>
                    <a:schemeClr val="dk1"/>
                  </a:solidFill>
                </a:rPr>
                <a:t>көлденең</a:t>
              </a:r>
              <a:r>
                <a:rPr b="0" i="0" lang="ru-RU" sz="16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1:5 000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0" i="0" lang="ru-RU" sz="16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           </a:t>
              </a:r>
              <a:r>
                <a:rPr lang="ru-RU" sz="1600">
                  <a:solidFill>
                    <a:schemeClr val="dk1"/>
                  </a:solidFill>
                </a:rPr>
                <a:t>  тік</a:t>
              </a:r>
              <a:r>
                <a:rPr b="0" i="0" lang="ru-RU" sz="16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1: 500</a:t>
              </a:r>
              <a:endParaRPr/>
            </a:p>
          </p:txBody>
        </p:sp>
        <p:cxnSp>
          <p:nvCxnSpPr>
            <p:cNvPr id="231" name="Google Shape;231;p15"/>
            <p:cNvCxnSpPr/>
            <p:nvPr/>
          </p:nvCxnSpPr>
          <p:spPr>
            <a:xfrm flipH="1" rot="10800000">
              <a:off x="1467" y="2359"/>
              <a:ext cx="2629" cy="245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32" name="Google Shape;232;p15"/>
            <p:cNvSpPr txBox="1"/>
            <p:nvPr/>
          </p:nvSpPr>
          <p:spPr>
            <a:xfrm>
              <a:off x="1467" y="1706"/>
              <a:ext cx="2884" cy="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lang="ru-RU" sz="1800">
                  <a:solidFill>
                    <a:schemeClr val="dk1"/>
                  </a:solidFill>
                </a:rPr>
                <a:t>А және В нүктелері арасындағы</a:t>
              </a:r>
              <a:endParaRPr b="1" sz="18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lang="ru-RU" sz="1800">
                  <a:solidFill>
                    <a:schemeClr val="dk1"/>
                  </a:solidFill>
                </a:rPr>
                <a:t>көрініс қимасы</a:t>
              </a:r>
              <a:endParaRPr b="1" sz="1800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238" name="Google Shape;238;p16"/>
          <p:cNvSpPr txBox="1"/>
          <p:nvPr>
            <p:ph idx="4294967295"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3975" lvl="0" marL="5397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ts val="4600"/>
              <a:buFont typeface="Arial"/>
              <a:buNone/>
            </a:pPr>
            <a:r>
              <a:rPr b="1" i="0" lang="ru-RU" sz="4600" u="none" cap="none" strike="noStrike">
                <a:solidFill>
                  <a:srgbClr val="31790D"/>
                </a:solidFill>
                <a:latin typeface="Arial"/>
                <a:ea typeface="Arial"/>
                <a:cs typeface="Arial"/>
                <a:sym typeface="Arial"/>
              </a:rPr>
              <a:t>Аэро</a:t>
            </a:r>
            <a:r>
              <a:rPr b="1" lang="ru-RU">
                <a:solidFill>
                  <a:srgbClr val="31790D"/>
                </a:solidFill>
                <a:latin typeface="Arial"/>
                <a:ea typeface="Arial"/>
                <a:cs typeface="Arial"/>
                <a:sym typeface="Arial"/>
              </a:rPr>
              <a:t>түсіріс</a:t>
            </a:r>
            <a:r>
              <a:rPr b="1" i="0" lang="ru-RU" sz="4600" u="none" cap="none" strike="noStrike">
                <a:solidFill>
                  <a:srgbClr val="31790D"/>
                </a:solidFill>
                <a:latin typeface="Arial"/>
                <a:ea typeface="Arial"/>
                <a:cs typeface="Arial"/>
                <a:sym typeface="Arial"/>
              </a:rPr>
              <a:t>  ---</a:t>
            </a:r>
            <a:endParaRPr/>
          </a:p>
        </p:txBody>
      </p:sp>
      <p:sp>
        <p:nvSpPr>
          <p:cNvPr id="239" name="Google Shape;239;p16"/>
          <p:cNvSpPr txBox="1"/>
          <p:nvPr>
            <p:ph idx="1" type="body"/>
          </p:nvPr>
        </p:nvSpPr>
        <p:spPr>
          <a:xfrm>
            <a:off x="457200" y="1646237"/>
            <a:ext cx="3898900" cy="18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⦿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Орталық проекциясы арқылы көрсетілетін жер бетінің фотографиялық бейнесі.</a:t>
            </a:r>
            <a:endParaRPr/>
          </a:p>
        </p:txBody>
      </p:sp>
      <p:pic>
        <p:nvPicPr>
          <p:cNvPr id="240" name="Google Shape;240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112" y="1557337"/>
            <a:ext cx="4433887" cy="44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6"/>
          <p:cNvSpPr txBox="1"/>
          <p:nvPr/>
        </p:nvSpPr>
        <p:spPr>
          <a:xfrm>
            <a:off x="755650" y="3284537"/>
            <a:ext cx="38895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</a:rPr>
              <a:t>Аэротүсірілімнің масштабы-аэротүсірілімдегі кесіндінің жердегі тиісті кесіндінің ұзындығына қатынасы.</a:t>
            </a:r>
            <a:endParaRPr/>
          </a:p>
        </p:txBody>
      </p:sp>
      <p:sp>
        <p:nvSpPr>
          <p:cNvPr id="242" name="Google Shape;242;p16"/>
          <p:cNvSpPr txBox="1"/>
          <p:nvPr/>
        </p:nvSpPr>
        <p:spPr>
          <a:xfrm>
            <a:off x="0" y="322421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5150" y="4941887"/>
            <a:ext cx="1368425" cy="106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7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3975" lvl="0" marL="53975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E7EACB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49" name="Google Shape;249;p17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pic>
        <p:nvPicPr>
          <p:cNvPr id="250" name="Google Shape;250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4437" y="115887"/>
            <a:ext cx="6858000" cy="663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"/>
          <p:cNvSpPr txBox="1"/>
          <p:nvPr>
            <p:ph idx="4294967295"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53975" lvl="0" marL="53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7D55"/>
              </a:buClr>
              <a:buSzPts val="4600"/>
              <a:buFont typeface="Rockwell"/>
              <a:buNone/>
            </a:pPr>
            <a:r>
              <a:rPr b="0" i="0" lang="ru-RU" sz="4600" u="none" cap="none" strike="noStrike">
                <a:solidFill>
                  <a:srgbClr val="527D55"/>
                </a:solidFill>
                <a:latin typeface="Rockwell"/>
                <a:ea typeface="Rockwell"/>
                <a:cs typeface="Rockwell"/>
                <a:sym typeface="Rockwell"/>
              </a:rPr>
              <a:t>АЭРОФОТО</a:t>
            </a:r>
            <a:r>
              <a:rPr lang="ru-RU">
                <a:solidFill>
                  <a:srgbClr val="527D55"/>
                </a:solidFill>
              </a:rPr>
              <a:t>ТҮСІРІС</a:t>
            </a:r>
            <a:endParaRPr b="0" i="0" sz="4600" u="none" cap="none" strike="noStrike">
              <a:solidFill>
                <a:srgbClr val="527D55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56" name="Google Shape;256;p18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pic>
        <p:nvPicPr>
          <p:cNvPr id="257" name="Google Shape;257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0187" y="1517650"/>
            <a:ext cx="6643687" cy="4983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263" name="Google Shape;263;p26"/>
          <p:cNvSpPr txBox="1"/>
          <p:nvPr>
            <p:ph idx="4294967295" type="title"/>
          </p:nvPr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-876300" lvl="0" marL="8763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ct val="100000"/>
              <a:buFont typeface="Rockwell"/>
              <a:buNone/>
            </a:pPr>
            <a:r>
              <a:rPr b="1" lang="ru-RU" sz="3600">
                <a:solidFill>
                  <a:srgbClr val="31790D"/>
                </a:solidFill>
              </a:rPr>
              <a:t>План мен карталардың шартты белгілері</a:t>
            </a:r>
            <a:endParaRPr b="1" i="0" sz="4600" u="none" cap="none" strike="noStrike">
              <a:solidFill>
                <a:srgbClr val="31790D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4" name="Google Shape;264;p26"/>
          <p:cNvSpPr txBox="1"/>
          <p:nvPr>
            <p:ph idx="1" type="body"/>
          </p:nvPr>
        </p:nvSpPr>
        <p:spPr>
          <a:xfrm>
            <a:off x="457200" y="1646237"/>
            <a:ext cx="8229600" cy="56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</a:pPr>
            <a:r>
              <a:rPr lang="ru-RU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Аудандық</a:t>
            </a:r>
            <a:r>
              <a:rPr b="0" i="0" lang="ru-RU" sz="32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:</a:t>
            </a:r>
            <a:endParaRPr/>
          </a:p>
        </p:txBody>
      </p:sp>
      <p:pic>
        <p:nvPicPr>
          <p:cNvPr id="265" name="Google Shape;265;p26"/>
          <p:cNvPicPr preferRelativeResize="0"/>
          <p:nvPr/>
        </p:nvPicPr>
        <p:blipFill rotWithShape="1">
          <a:blip r:embed="rId3">
            <a:alphaModFix/>
          </a:blip>
          <a:srcRect b="5645" l="52896" r="21234" t="82862"/>
          <a:stretch/>
        </p:blipFill>
        <p:spPr>
          <a:xfrm>
            <a:off x="250825" y="2781300"/>
            <a:ext cx="3240087" cy="22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395287" y="2349500"/>
            <a:ext cx="269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Бұталар</a:t>
            </a: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67" name="Google Shape;267;p26"/>
          <p:cNvSpPr txBox="1"/>
          <p:nvPr/>
        </p:nvSpPr>
        <p:spPr>
          <a:xfrm>
            <a:off x="3779837" y="1557337"/>
            <a:ext cx="224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Жеміс бақшалары</a:t>
            </a: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68" name="Google Shape;268;p26"/>
          <p:cNvPicPr preferRelativeResize="0"/>
          <p:nvPr/>
        </p:nvPicPr>
        <p:blipFill rotWithShape="1">
          <a:blip r:embed="rId4">
            <a:alphaModFix/>
          </a:blip>
          <a:srcRect b="42608" l="67696" r="7701" t="44241"/>
          <a:stretch/>
        </p:blipFill>
        <p:spPr>
          <a:xfrm>
            <a:off x="6156325" y="1484312"/>
            <a:ext cx="2736850" cy="2233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6"/>
          <p:cNvPicPr preferRelativeResize="0"/>
          <p:nvPr/>
        </p:nvPicPr>
        <p:blipFill rotWithShape="1">
          <a:blip r:embed="rId5">
            <a:alphaModFix/>
          </a:blip>
          <a:srcRect b="35602" l="50828" r="17642" t="55057"/>
          <a:stretch/>
        </p:blipFill>
        <p:spPr>
          <a:xfrm>
            <a:off x="3708400" y="3860800"/>
            <a:ext cx="3960812" cy="176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275" name="Google Shape;275;p27"/>
          <p:cNvSpPr txBox="1"/>
          <p:nvPr>
            <p:ph idx="4294967295" type="title"/>
          </p:nvPr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-876300" lvl="0" marL="876300" rtl="0" algn="r"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ct val="100000"/>
              <a:buFont typeface="Rockwell"/>
              <a:buNone/>
            </a:pPr>
            <a:r>
              <a:rPr b="1" lang="ru-RU" sz="3600">
                <a:solidFill>
                  <a:srgbClr val="31790D"/>
                </a:solidFill>
              </a:rPr>
              <a:t>План мен карталардың шартты белгілері</a:t>
            </a:r>
            <a:endParaRPr b="1" sz="3600">
              <a:solidFill>
                <a:srgbClr val="31790D"/>
              </a:solidFill>
            </a:endParaRPr>
          </a:p>
        </p:txBody>
      </p:sp>
      <p:sp>
        <p:nvSpPr>
          <p:cNvPr id="276" name="Google Shape;276;p27"/>
          <p:cNvSpPr txBox="1"/>
          <p:nvPr>
            <p:ph idx="1" type="body"/>
          </p:nvPr>
        </p:nvSpPr>
        <p:spPr>
          <a:xfrm>
            <a:off x="457200" y="1646237"/>
            <a:ext cx="8229600" cy="56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</a:pPr>
            <a:r>
              <a:rPr lang="ru-RU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Масштабтан тыс</a:t>
            </a:r>
            <a:r>
              <a:rPr b="0" i="0" lang="ru-RU" sz="32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/>
          </a:p>
        </p:txBody>
      </p:sp>
      <p:sp>
        <p:nvSpPr>
          <p:cNvPr id="277" name="Google Shape;277;p27"/>
          <p:cNvSpPr txBox="1"/>
          <p:nvPr/>
        </p:nvSpPr>
        <p:spPr>
          <a:xfrm>
            <a:off x="395287" y="2276475"/>
            <a:ext cx="3911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Түсірістік негіздеме нүктесі</a:t>
            </a:r>
            <a:endParaRPr/>
          </a:p>
        </p:txBody>
      </p:sp>
      <p:pic>
        <p:nvPicPr>
          <p:cNvPr id="278" name="Google Shape;27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2708275"/>
            <a:ext cx="3744912" cy="2065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7"/>
          <p:cNvPicPr preferRelativeResize="0"/>
          <p:nvPr/>
        </p:nvPicPr>
        <p:blipFill rotWithShape="1">
          <a:blip r:embed="rId4">
            <a:alphaModFix/>
          </a:blip>
          <a:srcRect b="58754" l="79301" r="16496" t="34193"/>
          <a:stretch/>
        </p:blipFill>
        <p:spPr>
          <a:xfrm>
            <a:off x="7164387" y="2060575"/>
            <a:ext cx="792162" cy="211296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7"/>
          <p:cNvSpPr txBox="1"/>
          <p:nvPr/>
        </p:nvSpPr>
        <p:spPr>
          <a:xfrm>
            <a:off x="5003800" y="1628775"/>
            <a:ext cx="327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Жеке тұрған ағаш</a:t>
            </a: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81" name="Google Shape;28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5500" y="4151312"/>
            <a:ext cx="1211262" cy="124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8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287" name="Google Shape;287;p28"/>
          <p:cNvSpPr txBox="1"/>
          <p:nvPr>
            <p:ph idx="4294967295" type="title"/>
          </p:nvPr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-876300" lvl="0" marL="876300" rtl="0" algn="r"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ct val="100000"/>
              <a:buFont typeface="Rockwell"/>
              <a:buNone/>
            </a:pPr>
            <a:r>
              <a:rPr b="1" lang="ru-RU" sz="3600">
                <a:solidFill>
                  <a:srgbClr val="31790D"/>
                </a:solidFill>
              </a:rPr>
              <a:t>План мен карталардың шартты белгілері</a:t>
            </a:r>
            <a:endParaRPr b="1" sz="3600">
              <a:solidFill>
                <a:srgbClr val="31790D"/>
              </a:solidFill>
            </a:endParaRPr>
          </a:p>
        </p:txBody>
      </p:sp>
      <p:sp>
        <p:nvSpPr>
          <p:cNvPr id="288" name="Google Shape;288;p28"/>
          <p:cNvSpPr txBox="1"/>
          <p:nvPr>
            <p:ph idx="1" type="body"/>
          </p:nvPr>
        </p:nvSpPr>
        <p:spPr>
          <a:xfrm>
            <a:off x="457200" y="1646237"/>
            <a:ext cx="8229600" cy="56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</a:pPr>
            <a:r>
              <a:rPr lang="ru-RU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Сызықтық</a:t>
            </a:r>
            <a:r>
              <a:rPr b="0" i="0" lang="ru-RU" sz="32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/>
          </a:p>
        </p:txBody>
      </p:sp>
      <p:pic>
        <p:nvPicPr>
          <p:cNvPr id="289" name="Google Shape;28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9325" y="1473200"/>
            <a:ext cx="2373312" cy="138588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8"/>
          <p:cNvSpPr txBox="1"/>
          <p:nvPr/>
        </p:nvSpPr>
        <p:spPr>
          <a:xfrm>
            <a:off x="971550" y="2165350"/>
            <a:ext cx="251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Жаяу жүргінші жолы</a:t>
            </a: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91" name="Google Shape;29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750" y="2997200"/>
            <a:ext cx="7145337" cy="158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9"/>
          <p:cNvSpPr txBox="1"/>
          <p:nvPr/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Cambria"/>
              <a:buNone/>
            </a:pPr>
            <a:fld id="{00000000-1234-1234-1234-123412341234}" type="slidenum">
              <a:rPr b="0" i="0" lang="ru-RU" sz="1600" u="none">
                <a:solidFill>
                  <a:srgbClr val="DFE0D4"/>
                </a:solidFill>
                <a:latin typeface="Cambria"/>
                <a:ea typeface="Cambria"/>
                <a:cs typeface="Cambria"/>
                <a:sym typeface="Cambria"/>
              </a:rPr>
              <a:t>‹#›</a:t>
            </a:fld>
            <a:endParaRPr/>
          </a:p>
        </p:txBody>
      </p:sp>
      <p:sp>
        <p:nvSpPr>
          <p:cNvPr id="297" name="Google Shape;297;p29"/>
          <p:cNvSpPr txBox="1"/>
          <p:nvPr>
            <p:ph idx="4294967295" type="title"/>
          </p:nvPr>
        </p:nvSpPr>
        <p:spPr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-876300" lvl="0" marL="876300" rtl="0" algn="r">
              <a:spcBef>
                <a:spcPts val="0"/>
              </a:spcBef>
              <a:spcAft>
                <a:spcPts val="0"/>
              </a:spcAft>
              <a:buClr>
                <a:srgbClr val="31790D"/>
              </a:buClr>
              <a:buSzPct val="100000"/>
              <a:buFont typeface="Rockwell"/>
              <a:buNone/>
            </a:pPr>
            <a:r>
              <a:rPr b="1" lang="ru-RU" sz="3600">
                <a:solidFill>
                  <a:srgbClr val="31790D"/>
                </a:solidFill>
              </a:rPr>
              <a:t>План мен карталардың шартты белгілері</a:t>
            </a:r>
            <a:endParaRPr b="1" sz="3600">
              <a:solidFill>
                <a:srgbClr val="31790D"/>
              </a:solidFill>
            </a:endParaRPr>
          </a:p>
        </p:txBody>
      </p:sp>
      <p:sp>
        <p:nvSpPr>
          <p:cNvPr id="298" name="Google Shape;298;p29"/>
          <p:cNvSpPr txBox="1"/>
          <p:nvPr>
            <p:ph idx="1" type="body"/>
          </p:nvPr>
        </p:nvSpPr>
        <p:spPr>
          <a:xfrm>
            <a:off x="457200" y="1646237"/>
            <a:ext cx="8229600" cy="56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</a:pPr>
            <a:r>
              <a:rPr lang="ru-RU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Түсіндірме</a:t>
            </a:r>
            <a:r>
              <a:rPr b="0" i="0" lang="ru-RU" sz="32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/>
          </a:p>
        </p:txBody>
      </p:sp>
      <p:pic>
        <p:nvPicPr>
          <p:cNvPr id="299" name="Google Shape;299;p29"/>
          <p:cNvPicPr preferRelativeResize="0"/>
          <p:nvPr/>
        </p:nvPicPr>
        <p:blipFill rotWithShape="1">
          <a:blip r:embed="rId3">
            <a:alphaModFix/>
          </a:blip>
          <a:srcRect b="30336" l="71459" r="4606" t="57588"/>
          <a:stretch/>
        </p:blipFill>
        <p:spPr>
          <a:xfrm>
            <a:off x="827087" y="2133600"/>
            <a:ext cx="2952750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/>
        </p:nvSpPr>
        <p:spPr>
          <a:xfrm>
            <a:off x="3924300" y="1844675"/>
            <a:ext cx="43911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Метрикалық деректер бойынша орман сипаттамасы: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сол жақ-бөлшек алымында - орташа биіктігі м;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бөлгіште-оқпандардың орташа қалыңдығы М;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</a:rPr>
              <a:t>оң жақта ағаштар арасындағы орташа қашықтық М.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301" name="Google Shape;30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1500" y="4149725"/>
            <a:ext cx="3167062" cy="17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2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2008-09-05T06:37:32Z</dcterms:created>
  <dc:creator>TEST</dc:creator>
</cp:coreProperties>
</file>